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D7EE"/>
    <a:srgbClr val="C5E0B4"/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156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5F03-C626-438F-B120-FF6808F5F05F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B3A7-16FC-4BEA-97F6-CB014EEA6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54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5F03-C626-438F-B120-FF6808F5F05F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B3A7-16FC-4BEA-97F6-CB014EEA6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17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5F03-C626-438F-B120-FF6808F5F05F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B3A7-16FC-4BEA-97F6-CB014EEA6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951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5F03-C626-438F-B120-FF6808F5F05F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B3A7-16FC-4BEA-97F6-CB014EEA6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690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5F03-C626-438F-B120-FF6808F5F05F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B3A7-16FC-4BEA-97F6-CB014EEA6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394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5F03-C626-438F-B120-FF6808F5F05F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B3A7-16FC-4BEA-97F6-CB014EEA6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548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5F03-C626-438F-B120-FF6808F5F05F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B3A7-16FC-4BEA-97F6-CB014EEA6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888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5F03-C626-438F-B120-FF6808F5F05F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B3A7-16FC-4BEA-97F6-CB014EEA6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36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5F03-C626-438F-B120-FF6808F5F05F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B3A7-16FC-4BEA-97F6-CB014EEA6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807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5F03-C626-438F-B120-FF6808F5F05F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B3A7-16FC-4BEA-97F6-CB014EEA6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140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5F03-C626-438F-B120-FF6808F5F05F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B3A7-16FC-4BEA-97F6-CB014EEA6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691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A5F03-C626-438F-B120-FF6808F5F05F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BB3A7-16FC-4BEA-97F6-CB014EEA6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081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/>
          <p:cNvSpPr/>
          <p:nvPr/>
        </p:nvSpPr>
        <p:spPr>
          <a:xfrm>
            <a:off x="1891657" y="3913909"/>
            <a:ext cx="7008501" cy="2545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300" dirty="0" err="1" smtClean="0">
                <a:solidFill>
                  <a:schemeClr val="bg1"/>
                </a:solidFill>
              </a:rPr>
              <a:t>fmi_adapter_node</a:t>
            </a:r>
            <a:endParaRPr lang="en-US" sz="1300" dirty="0" smtClean="0">
              <a:solidFill>
                <a:schemeClr val="bg1"/>
              </a:solidFill>
            </a:endParaRPr>
          </a:p>
          <a:p>
            <a:r>
              <a:rPr lang="de-DE" sz="700" i="1" dirty="0" smtClean="0">
                <a:solidFill>
                  <a:schemeClr val="bg1"/>
                </a:solidFill>
              </a:rPr>
              <a:t>ROS </a:t>
            </a:r>
            <a:r>
              <a:rPr lang="de-DE" sz="700" i="1" dirty="0" err="1" smtClean="0">
                <a:solidFill>
                  <a:schemeClr val="bg1"/>
                </a:solidFill>
              </a:rPr>
              <a:t>node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provided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by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fmi_adapter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package</a:t>
            </a:r>
            <a:endParaRPr lang="en-US" sz="700" i="1" dirty="0">
              <a:solidFill>
                <a:schemeClr val="bg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891658" y="563880"/>
            <a:ext cx="7008501" cy="254508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300" dirty="0" smtClean="0">
                <a:solidFill>
                  <a:schemeClr val="bg1"/>
                </a:solidFill>
              </a:rPr>
              <a:t>Application node</a:t>
            </a:r>
            <a:endParaRPr lang="en-US" sz="1300" dirty="0">
              <a:solidFill>
                <a:schemeClr val="bg1"/>
              </a:solidFill>
            </a:endParaRPr>
          </a:p>
        </p:txBody>
      </p:sp>
      <p:sp>
        <p:nvSpPr>
          <p:cNvPr id="120" name="Chevron 119"/>
          <p:cNvSpPr/>
          <p:nvPr/>
        </p:nvSpPr>
        <p:spPr>
          <a:xfrm>
            <a:off x="1774268" y="4595239"/>
            <a:ext cx="875657" cy="180000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de-DE" sz="900" dirty="0"/>
              <a:t>Subscriber</a:t>
            </a:r>
            <a:endParaRPr lang="en-US" sz="900" dirty="0"/>
          </a:p>
        </p:txBody>
      </p:sp>
      <p:sp>
        <p:nvSpPr>
          <p:cNvPr id="123" name="Chevron 122"/>
          <p:cNvSpPr/>
          <p:nvPr/>
        </p:nvSpPr>
        <p:spPr>
          <a:xfrm flipH="1">
            <a:off x="1770012" y="5830470"/>
            <a:ext cx="875657" cy="180000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de-DE" sz="900" dirty="0"/>
              <a:t>Publisher</a:t>
            </a:r>
            <a:endParaRPr lang="en-US" sz="9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623"/>
                    </a14:imgEffect>
                    <a14:imgEffect>
                      <a14:brightnessContrast bright="-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477367" y="1938979"/>
            <a:ext cx="180000" cy="180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73843" y="1916417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 err="1" smtClean="0">
                <a:solidFill>
                  <a:schemeClr val="bg1"/>
                </a:solidFill>
              </a:rPr>
              <a:t>Timer</a:t>
            </a:r>
            <a:r>
              <a:rPr lang="de-DE" sz="900" dirty="0" smtClean="0">
                <a:solidFill>
                  <a:schemeClr val="bg1"/>
                </a:solidFill>
              </a:rPr>
              <a:t>(s)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25" name="Chevron 124"/>
          <p:cNvSpPr/>
          <p:nvPr/>
        </p:nvSpPr>
        <p:spPr>
          <a:xfrm>
            <a:off x="1774268" y="1608626"/>
            <a:ext cx="875657" cy="180000"/>
          </a:xfrm>
          <a:prstGeom prst="chevron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de-DE" sz="900" dirty="0" smtClean="0">
                <a:solidFill>
                  <a:schemeClr val="bg1"/>
                </a:solidFill>
              </a:rPr>
              <a:t>Subscriber(s)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27" name="Chevron 126"/>
          <p:cNvSpPr/>
          <p:nvPr/>
        </p:nvSpPr>
        <p:spPr>
          <a:xfrm flipH="1">
            <a:off x="1770012" y="2285094"/>
            <a:ext cx="875657" cy="180000"/>
          </a:xfrm>
          <a:prstGeom prst="chevron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de-DE" sz="900" dirty="0" smtClean="0">
                <a:solidFill>
                  <a:schemeClr val="bg1"/>
                </a:solidFill>
              </a:rPr>
              <a:t>Publisher(s)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69927" y="6246400"/>
            <a:ext cx="132600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i="1" dirty="0" smtClean="0">
                <a:solidFill>
                  <a:schemeClr val="bg1"/>
                </a:solidFill>
              </a:rPr>
              <a:t>… </a:t>
            </a:r>
            <a:r>
              <a:rPr lang="de-DE" sz="700" i="1" dirty="0" err="1" smtClean="0">
                <a:solidFill>
                  <a:schemeClr val="bg1"/>
                </a:solidFill>
              </a:rPr>
              <a:t>one</a:t>
            </a:r>
            <a:r>
              <a:rPr lang="de-DE" sz="700" i="1" dirty="0" smtClean="0">
                <a:solidFill>
                  <a:schemeClr val="bg1"/>
                </a:solidFill>
              </a:rPr>
              <a:t> per FMU </a:t>
            </a:r>
            <a:r>
              <a:rPr lang="de-DE" sz="700" i="1" dirty="0" err="1" smtClean="0">
                <a:solidFill>
                  <a:schemeClr val="bg1"/>
                </a:solidFill>
              </a:rPr>
              <a:t>output</a:t>
            </a:r>
            <a:r>
              <a:rPr lang="de-DE" sz="700" i="1" dirty="0" smtClean="0">
                <a:solidFill>
                  <a:schemeClr val="bg1"/>
                </a:solidFill>
              </a:rPr>
              <a:t> variable</a:t>
            </a:r>
            <a:endParaRPr lang="en-US" sz="700" i="1" dirty="0">
              <a:solidFill>
                <a:schemeClr val="bg1"/>
              </a:solidFill>
            </a:endParaRPr>
          </a:p>
        </p:txBody>
      </p:sp>
      <p:sp>
        <p:nvSpPr>
          <p:cNvPr id="129" name="Chevron 128"/>
          <p:cNvSpPr/>
          <p:nvPr/>
        </p:nvSpPr>
        <p:spPr>
          <a:xfrm>
            <a:off x="1774268" y="4842889"/>
            <a:ext cx="875657" cy="180000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de-DE" sz="900" dirty="0"/>
              <a:t>Subscriber</a:t>
            </a:r>
            <a:endParaRPr lang="en-US" sz="900" dirty="0"/>
          </a:p>
        </p:txBody>
      </p:sp>
      <p:sp>
        <p:nvSpPr>
          <p:cNvPr id="130" name="Chevron 129"/>
          <p:cNvSpPr/>
          <p:nvPr/>
        </p:nvSpPr>
        <p:spPr>
          <a:xfrm flipH="1">
            <a:off x="1770012" y="6084470"/>
            <a:ext cx="875657" cy="180000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de-DE" sz="900" dirty="0"/>
              <a:t>Publisher</a:t>
            </a:r>
            <a:endParaRPr lang="en-US" sz="900" dirty="0"/>
          </a:p>
        </p:txBody>
      </p:sp>
      <p:sp>
        <p:nvSpPr>
          <p:cNvPr id="131" name="TextBox 130"/>
          <p:cNvSpPr txBox="1"/>
          <p:nvPr/>
        </p:nvSpPr>
        <p:spPr>
          <a:xfrm>
            <a:off x="1969927" y="5022889"/>
            <a:ext cx="954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i="1" dirty="0" smtClean="0">
                <a:solidFill>
                  <a:schemeClr val="bg1"/>
                </a:solidFill>
              </a:rPr>
              <a:t>… </a:t>
            </a:r>
            <a:r>
              <a:rPr lang="de-DE" sz="700" i="1" dirty="0" err="1" smtClean="0">
                <a:solidFill>
                  <a:schemeClr val="bg1"/>
                </a:solidFill>
              </a:rPr>
              <a:t>one</a:t>
            </a:r>
            <a:r>
              <a:rPr lang="de-DE" sz="700" i="1" dirty="0" smtClean="0">
                <a:solidFill>
                  <a:schemeClr val="bg1"/>
                </a:solidFill>
              </a:rPr>
              <a:t> per FMU </a:t>
            </a:r>
            <a:r>
              <a:rPr lang="de-DE" sz="700" i="1" dirty="0" err="1" smtClean="0">
                <a:solidFill>
                  <a:schemeClr val="bg1"/>
                </a:solidFill>
              </a:rPr>
              <a:t>input</a:t>
            </a:r>
            <a:r>
              <a:rPr lang="de-DE" sz="700" i="1" dirty="0" smtClean="0">
                <a:solidFill>
                  <a:schemeClr val="bg1"/>
                </a:solidFill>
              </a:rPr>
              <a:t/>
            </a:r>
            <a:br>
              <a:rPr lang="de-DE" sz="700" i="1" dirty="0" smtClean="0">
                <a:solidFill>
                  <a:schemeClr val="bg1"/>
                </a:solidFill>
              </a:rPr>
            </a:br>
            <a:r>
              <a:rPr lang="de-DE" sz="700" i="1" dirty="0" smtClean="0">
                <a:solidFill>
                  <a:schemeClr val="bg1"/>
                </a:solidFill>
              </a:rPr>
              <a:t>    variable</a:t>
            </a:r>
            <a:endParaRPr lang="en-US" sz="700" i="1" dirty="0">
              <a:solidFill>
                <a:schemeClr val="bg1"/>
              </a:solidFill>
            </a:endParaRPr>
          </a:p>
        </p:txBody>
      </p:sp>
      <p:pic>
        <p:nvPicPr>
          <p:cNvPr id="133" name="Picture 13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2364847" y="5379415"/>
            <a:ext cx="180000" cy="180000"/>
          </a:xfrm>
          <a:prstGeom prst="rect">
            <a:avLst/>
          </a:prstGeom>
        </p:spPr>
      </p:pic>
      <p:sp>
        <p:nvSpPr>
          <p:cNvPr id="134" name="TextBox 133"/>
          <p:cNvSpPr txBox="1"/>
          <p:nvPr/>
        </p:nvSpPr>
        <p:spPr>
          <a:xfrm>
            <a:off x="1966205" y="5356853"/>
            <a:ext cx="4587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smtClean="0">
                <a:solidFill>
                  <a:schemeClr val="bg1"/>
                </a:solidFill>
              </a:rPr>
              <a:t>Timer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997604" y="5540665"/>
            <a:ext cx="130676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i="1" dirty="0" smtClean="0">
                <a:solidFill>
                  <a:schemeClr val="bg1"/>
                </a:solidFill>
              </a:rPr>
              <a:t>… with </a:t>
            </a:r>
            <a:r>
              <a:rPr lang="en-US" sz="700" i="1" dirty="0" err="1" smtClean="0">
                <a:solidFill>
                  <a:schemeClr val="bg1"/>
                </a:solidFill>
              </a:rPr>
              <a:t>parameterizable</a:t>
            </a:r>
            <a:r>
              <a:rPr lang="en-US" sz="700" i="1" dirty="0" smtClean="0">
                <a:solidFill>
                  <a:schemeClr val="bg1"/>
                </a:solidFill>
              </a:rPr>
              <a:t> period</a:t>
            </a:r>
            <a:endParaRPr lang="en-US" sz="700" i="1" dirty="0">
              <a:solidFill>
                <a:schemeClr val="bg1"/>
              </a:solidFill>
            </a:endParaRPr>
          </a:p>
        </p:txBody>
      </p:sp>
      <p:cxnSp>
        <p:nvCxnSpPr>
          <p:cNvPr id="40" name="Elbow Connector 39"/>
          <p:cNvCxnSpPr/>
          <p:nvPr/>
        </p:nvCxnSpPr>
        <p:spPr>
          <a:xfrm>
            <a:off x="2600348" y="5471611"/>
            <a:ext cx="1250938" cy="186144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/>
          <p:nvPr/>
        </p:nvCxnSpPr>
        <p:spPr>
          <a:xfrm flipH="1">
            <a:off x="2643188" y="6102118"/>
            <a:ext cx="1206553" cy="73797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 flipH="1" flipV="1">
            <a:off x="2667003" y="5918743"/>
            <a:ext cx="1177190" cy="183375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Elbow Connector 39_"/>
          <p:cNvCxnSpPr/>
          <p:nvPr/>
        </p:nvCxnSpPr>
        <p:spPr>
          <a:xfrm>
            <a:off x="2712820" y="4691470"/>
            <a:ext cx="1138466" cy="686054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Elbow Connector 39__"/>
          <p:cNvCxnSpPr/>
          <p:nvPr/>
        </p:nvCxnSpPr>
        <p:spPr>
          <a:xfrm>
            <a:off x="2712820" y="4933139"/>
            <a:ext cx="1136921" cy="444385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Rectangle 175"/>
          <p:cNvSpPr/>
          <p:nvPr/>
        </p:nvSpPr>
        <p:spPr>
          <a:xfrm>
            <a:off x="3855374" y="4093687"/>
            <a:ext cx="4937760" cy="2265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L-Shape 176"/>
          <p:cNvSpPr/>
          <p:nvPr/>
        </p:nvSpPr>
        <p:spPr>
          <a:xfrm rot="5400000">
            <a:off x="5291103" y="2863469"/>
            <a:ext cx="2067629" cy="4737618"/>
          </a:xfrm>
          <a:prstGeom prst="corner">
            <a:avLst>
              <a:gd name="adj1" fmla="val 87286"/>
              <a:gd name="adj2" fmla="val 113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dirty="0"/>
          </a:p>
        </p:txBody>
      </p:sp>
      <p:sp>
        <p:nvSpPr>
          <p:cNvPr id="178" name="L-Shape 177"/>
          <p:cNvSpPr/>
          <p:nvPr/>
        </p:nvSpPr>
        <p:spPr>
          <a:xfrm rot="5400000">
            <a:off x="6395961" y="3968323"/>
            <a:ext cx="1748540" cy="2846993"/>
          </a:xfrm>
          <a:prstGeom prst="corner">
            <a:avLst>
              <a:gd name="adj1" fmla="val 69418"/>
              <a:gd name="adj2" fmla="val 113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dirty="0"/>
          </a:p>
        </p:txBody>
      </p:sp>
      <p:sp>
        <p:nvSpPr>
          <p:cNvPr id="179" name="Rectangle 178"/>
          <p:cNvSpPr/>
          <p:nvPr/>
        </p:nvSpPr>
        <p:spPr>
          <a:xfrm>
            <a:off x="7145728" y="4808062"/>
            <a:ext cx="1548000" cy="1458026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de-DE" sz="1300" dirty="0" err="1" smtClean="0">
                <a:solidFill>
                  <a:schemeClr val="bg1"/>
                </a:solidFill>
              </a:rPr>
              <a:t>Application</a:t>
            </a:r>
            <a:endParaRPr lang="en-US" sz="1300" dirty="0" smtClean="0">
              <a:solidFill>
                <a:schemeClr val="bg1"/>
              </a:solidFill>
            </a:endParaRPr>
          </a:p>
          <a:p>
            <a:pPr algn="ctr"/>
            <a:r>
              <a:rPr lang="en-US" sz="1300" dirty="0" smtClean="0">
                <a:solidFill>
                  <a:schemeClr val="bg1"/>
                </a:solidFill>
              </a:rPr>
              <a:t>FMU</a:t>
            </a:r>
          </a:p>
          <a:p>
            <a:pPr algn="ctr"/>
            <a:r>
              <a:rPr lang="en-US" sz="700" i="1" dirty="0" smtClean="0">
                <a:solidFill>
                  <a:schemeClr val="bg1"/>
                </a:solidFill>
              </a:rPr>
              <a:t>A zip file with shared library</a:t>
            </a:r>
            <a:br>
              <a:rPr lang="en-US" sz="700" i="1" dirty="0" smtClean="0">
                <a:solidFill>
                  <a:schemeClr val="bg1"/>
                </a:solidFill>
              </a:rPr>
            </a:br>
            <a:r>
              <a:rPr lang="en-US" sz="700" i="1" dirty="0" smtClean="0">
                <a:solidFill>
                  <a:schemeClr val="bg1"/>
                </a:solidFill>
              </a:rPr>
              <a:t>and XML-based description of:</a:t>
            </a:r>
          </a:p>
          <a:p>
            <a:pPr defTabSz="357188"/>
            <a:r>
              <a:rPr lang="en-US" sz="700" i="1" dirty="0" smtClean="0">
                <a:solidFill>
                  <a:schemeClr val="bg1"/>
                </a:solidFill>
              </a:rPr>
              <a:t>	- input variables</a:t>
            </a:r>
            <a:r>
              <a:rPr lang="en-US" sz="700" i="1" dirty="0">
                <a:solidFill>
                  <a:schemeClr val="bg1"/>
                </a:solidFill>
              </a:rPr>
              <a:t/>
            </a:r>
            <a:br>
              <a:rPr lang="en-US" sz="700" i="1" dirty="0">
                <a:solidFill>
                  <a:schemeClr val="bg1"/>
                </a:solidFill>
              </a:rPr>
            </a:br>
            <a:r>
              <a:rPr lang="en-US" sz="700" i="1" dirty="0" smtClean="0">
                <a:solidFill>
                  <a:schemeClr val="bg1"/>
                </a:solidFill>
              </a:rPr>
              <a:t>	- output variables</a:t>
            </a:r>
            <a:br>
              <a:rPr lang="en-US" sz="700" i="1" dirty="0" smtClean="0">
                <a:solidFill>
                  <a:schemeClr val="bg1"/>
                </a:solidFill>
              </a:rPr>
            </a:br>
            <a:r>
              <a:rPr lang="en-US" sz="700" i="1" dirty="0" smtClean="0">
                <a:solidFill>
                  <a:schemeClr val="bg1"/>
                </a:solidFill>
              </a:rPr>
              <a:t>	- parameters</a:t>
            </a:r>
          </a:p>
          <a:p>
            <a:pPr defTabSz="357188"/>
            <a:r>
              <a:rPr lang="de-DE" sz="700" i="1" dirty="0">
                <a:solidFill>
                  <a:schemeClr val="bg1"/>
                </a:solidFill>
              </a:rPr>
              <a:t>	</a:t>
            </a:r>
            <a:r>
              <a:rPr lang="de-DE" sz="700" i="1" dirty="0" smtClean="0">
                <a:solidFill>
                  <a:schemeClr val="bg1"/>
                </a:solidFill>
              </a:rPr>
              <a:t>- …</a:t>
            </a:r>
            <a:endParaRPr lang="en-US" sz="700" i="1" dirty="0">
              <a:solidFill>
                <a:schemeClr val="bg1"/>
              </a:solidFill>
            </a:endParaRPr>
          </a:p>
        </p:txBody>
      </p:sp>
      <p:sp>
        <p:nvSpPr>
          <p:cNvPr id="180" name="Rectangle 179"/>
          <p:cNvSpPr/>
          <p:nvPr/>
        </p:nvSpPr>
        <p:spPr>
          <a:xfrm>
            <a:off x="5802539" y="5021950"/>
            <a:ext cx="969199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smtClean="0"/>
              <a:t>fmi2_get_variable</a:t>
            </a:r>
            <a:endParaRPr lang="en-US" sz="900" dirty="0"/>
          </a:p>
        </p:txBody>
      </p:sp>
      <p:sp>
        <p:nvSpPr>
          <p:cNvPr id="181" name="Rectangle 180"/>
          <p:cNvSpPr/>
          <p:nvPr/>
        </p:nvSpPr>
        <p:spPr>
          <a:xfrm>
            <a:off x="5802539" y="5299673"/>
            <a:ext cx="969199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smtClean="0"/>
              <a:t>fmi2_set_real</a:t>
            </a:r>
            <a:endParaRPr lang="en-US" sz="900" dirty="0"/>
          </a:p>
        </p:txBody>
      </p:sp>
      <p:sp>
        <p:nvSpPr>
          <p:cNvPr id="182" name="Rectangle 181"/>
          <p:cNvSpPr/>
          <p:nvPr/>
        </p:nvSpPr>
        <p:spPr>
          <a:xfrm>
            <a:off x="5802539" y="5577396"/>
            <a:ext cx="969199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smtClean="0"/>
              <a:t>fmi2_do_step</a:t>
            </a:r>
            <a:endParaRPr lang="en-US" sz="900" dirty="0"/>
          </a:p>
        </p:txBody>
      </p:sp>
      <p:sp>
        <p:nvSpPr>
          <p:cNvPr id="183" name="Rectangle 182"/>
          <p:cNvSpPr/>
          <p:nvPr/>
        </p:nvSpPr>
        <p:spPr>
          <a:xfrm>
            <a:off x="5802539" y="6023805"/>
            <a:ext cx="969199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smtClean="0"/>
              <a:t>fmi2_get_real</a:t>
            </a:r>
            <a:endParaRPr lang="en-US" sz="900" dirty="0"/>
          </a:p>
        </p:txBody>
      </p:sp>
      <p:sp>
        <p:nvSpPr>
          <p:cNvPr id="184" name="TextBox 183"/>
          <p:cNvSpPr txBox="1"/>
          <p:nvPr/>
        </p:nvSpPr>
        <p:spPr>
          <a:xfrm>
            <a:off x="6127409" y="5757034"/>
            <a:ext cx="461665" cy="251031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de-DE" dirty="0" smtClean="0">
                <a:solidFill>
                  <a:srgbClr val="1F4E79"/>
                </a:solidFill>
              </a:rPr>
              <a:t>…</a:t>
            </a:r>
            <a:endParaRPr lang="en-US" dirty="0">
              <a:solidFill>
                <a:srgbClr val="1F4E79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5783126" y="4490752"/>
            <a:ext cx="13292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300" dirty="0" smtClean="0">
                <a:solidFill>
                  <a:schemeClr val="bg1"/>
                </a:solidFill>
              </a:rPr>
              <a:t>FMI Library</a:t>
            </a:r>
          </a:p>
          <a:p>
            <a:pPr algn="ctr"/>
            <a:r>
              <a:rPr lang="en-US" sz="700" i="1" dirty="0" smtClean="0">
                <a:solidFill>
                  <a:schemeClr val="bg1"/>
                </a:solidFill>
              </a:rPr>
              <a:t>www.jmodelica.org/FMILibrary</a:t>
            </a:r>
          </a:p>
        </p:txBody>
      </p:sp>
      <p:sp>
        <p:nvSpPr>
          <p:cNvPr id="186" name="Rectangle 185"/>
          <p:cNvSpPr/>
          <p:nvPr/>
        </p:nvSpPr>
        <p:spPr>
          <a:xfrm>
            <a:off x="3900533" y="5021184"/>
            <a:ext cx="852402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err="1" smtClean="0"/>
              <a:t>getAllVariables</a:t>
            </a:r>
            <a:endParaRPr lang="en-US" sz="900" dirty="0"/>
          </a:p>
        </p:txBody>
      </p:sp>
      <p:sp>
        <p:nvSpPr>
          <p:cNvPr id="187" name="Rectangle 186"/>
          <p:cNvSpPr/>
          <p:nvPr/>
        </p:nvSpPr>
        <p:spPr>
          <a:xfrm>
            <a:off x="3900533" y="5299290"/>
            <a:ext cx="852402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err="1" smtClean="0"/>
              <a:t>setInputValue</a:t>
            </a:r>
            <a:endParaRPr lang="en-US" sz="900" dirty="0"/>
          </a:p>
        </p:txBody>
      </p:sp>
      <p:sp>
        <p:nvSpPr>
          <p:cNvPr id="188" name="Rectangle 187"/>
          <p:cNvSpPr/>
          <p:nvPr/>
        </p:nvSpPr>
        <p:spPr>
          <a:xfrm>
            <a:off x="3900533" y="5577396"/>
            <a:ext cx="852402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err="1" smtClean="0"/>
              <a:t>calcUntil</a:t>
            </a:r>
            <a:endParaRPr lang="en-US" sz="900" dirty="0"/>
          </a:p>
        </p:txBody>
      </p:sp>
      <p:sp>
        <p:nvSpPr>
          <p:cNvPr id="189" name="Rectangle 188"/>
          <p:cNvSpPr/>
          <p:nvPr/>
        </p:nvSpPr>
        <p:spPr>
          <a:xfrm>
            <a:off x="3900533" y="6023804"/>
            <a:ext cx="852402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err="1" smtClean="0"/>
              <a:t>getOutputValue</a:t>
            </a:r>
            <a:endParaRPr lang="en-US" sz="900" dirty="0"/>
          </a:p>
        </p:txBody>
      </p:sp>
      <p:sp>
        <p:nvSpPr>
          <p:cNvPr id="190" name="TextBox 189"/>
          <p:cNvSpPr txBox="1"/>
          <p:nvPr/>
        </p:nvSpPr>
        <p:spPr>
          <a:xfrm>
            <a:off x="4100326" y="5757033"/>
            <a:ext cx="461665" cy="251031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de-DE" dirty="0" smtClean="0">
                <a:solidFill>
                  <a:srgbClr val="1F4E79"/>
                </a:solidFill>
              </a:rPr>
              <a:t>…</a:t>
            </a:r>
            <a:endParaRPr lang="en-US" dirty="0">
              <a:solidFill>
                <a:srgbClr val="1F4E79"/>
              </a:solidFill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4153056" y="4163166"/>
            <a:ext cx="1406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300" dirty="0" err="1" smtClean="0">
                <a:solidFill>
                  <a:schemeClr val="bg1"/>
                </a:solidFill>
              </a:rPr>
              <a:t>FMIAdapter</a:t>
            </a:r>
            <a:r>
              <a:rPr lang="de-DE" sz="1300" dirty="0" smtClean="0">
                <a:solidFill>
                  <a:schemeClr val="bg1"/>
                </a:solidFill>
              </a:rPr>
              <a:t/>
            </a:r>
            <a:br>
              <a:rPr lang="de-DE" sz="1300" dirty="0" smtClean="0">
                <a:solidFill>
                  <a:schemeClr val="bg1"/>
                </a:solidFill>
              </a:rPr>
            </a:br>
            <a:r>
              <a:rPr lang="de-DE" sz="700" i="1" dirty="0" smtClean="0">
                <a:solidFill>
                  <a:schemeClr val="bg1"/>
                </a:solidFill>
              </a:rPr>
              <a:t>C++ </a:t>
            </a:r>
            <a:r>
              <a:rPr lang="de-DE" sz="700" i="1" dirty="0" err="1" smtClean="0">
                <a:solidFill>
                  <a:schemeClr val="bg1"/>
                </a:solidFill>
              </a:rPr>
              <a:t>class</a:t>
            </a:r>
            <a:r>
              <a:rPr lang="de-DE" sz="700" i="1" dirty="0" smtClean="0">
                <a:solidFill>
                  <a:schemeClr val="bg1"/>
                </a:solidFill>
              </a:rPr>
              <a:t> in </a:t>
            </a:r>
            <a:r>
              <a:rPr lang="de-DE" sz="700" i="1" dirty="0" err="1" smtClean="0">
                <a:solidFill>
                  <a:schemeClr val="bg1"/>
                </a:solidFill>
              </a:rPr>
              <a:t>fmi_adapter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package</a:t>
            </a:r>
            <a:endParaRPr lang="en-US" sz="700" dirty="0" smtClean="0">
              <a:solidFill>
                <a:schemeClr val="bg1"/>
              </a:solidFill>
            </a:endParaRPr>
          </a:p>
        </p:txBody>
      </p:sp>
      <p:sp>
        <p:nvSpPr>
          <p:cNvPr id="192" name="Arc 191"/>
          <p:cNvSpPr/>
          <p:nvPr/>
        </p:nvSpPr>
        <p:spPr>
          <a:xfrm>
            <a:off x="5399774" y="5597762"/>
            <a:ext cx="116140" cy="116140"/>
          </a:xfrm>
          <a:prstGeom prst="arc">
            <a:avLst>
              <a:gd name="adj1" fmla="val 19342266"/>
              <a:gd name="adj2" fmla="val 16610388"/>
            </a:avLst>
          </a:prstGeom>
          <a:ln w="28575">
            <a:solidFill>
              <a:schemeClr val="bg1"/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TextBox 192"/>
          <p:cNvSpPr txBox="1"/>
          <p:nvPr/>
        </p:nvSpPr>
        <p:spPr>
          <a:xfrm>
            <a:off x="4932599" y="5680196"/>
            <a:ext cx="9108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700" i="1" dirty="0" err="1" smtClean="0">
                <a:solidFill>
                  <a:schemeClr val="bg1"/>
                </a:solidFill>
              </a:rPr>
              <a:t>run</a:t>
            </a:r>
            <a:r>
              <a:rPr lang="de-DE" sz="700" i="1" dirty="0" smtClean="0">
                <a:solidFill>
                  <a:schemeClr val="bg1"/>
                </a:solidFill>
              </a:rPr>
              <a:t> FMU </a:t>
            </a:r>
            <a:r>
              <a:rPr lang="de-DE" sz="700" i="1" dirty="0" err="1" smtClean="0">
                <a:solidFill>
                  <a:schemeClr val="bg1"/>
                </a:solidFill>
              </a:rPr>
              <a:t>simulation</a:t>
            </a:r>
            <a:r>
              <a:rPr lang="de-DE" sz="700" i="1" dirty="0">
                <a:solidFill>
                  <a:schemeClr val="bg1"/>
                </a:solidFill>
              </a:rPr>
              <a:t/>
            </a:r>
            <a:br>
              <a:rPr lang="de-DE" sz="700" i="1" dirty="0">
                <a:solidFill>
                  <a:schemeClr val="bg1"/>
                </a:solidFill>
              </a:rPr>
            </a:br>
            <a:r>
              <a:rPr lang="de-DE" sz="700" i="1" dirty="0" err="1" smtClean="0">
                <a:solidFill>
                  <a:schemeClr val="bg1"/>
                </a:solidFill>
              </a:rPr>
              <a:t>with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given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step</a:t>
            </a:r>
            <a:r>
              <a:rPr lang="de-DE" sz="700" i="1" dirty="0" smtClean="0">
                <a:solidFill>
                  <a:schemeClr val="bg1"/>
                </a:solidFill>
              </a:rPr>
              <a:t>-size</a:t>
            </a:r>
            <a:endParaRPr lang="en-US" sz="700" i="1" dirty="0">
              <a:solidFill>
                <a:schemeClr val="bg1"/>
              </a:solidFill>
            </a:endParaRPr>
          </a:p>
        </p:txBody>
      </p:sp>
      <p:grpSp>
        <p:nvGrpSpPr>
          <p:cNvPr id="194" name="Group 193"/>
          <p:cNvGrpSpPr/>
          <p:nvPr/>
        </p:nvGrpSpPr>
        <p:grpSpPr>
          <a:xfrm>
            <a:off x="4956372" y="5314929"/>
            <a:ext cx="376167" cy="136570"/>
            <a:chOff x="3785798" y="3202929"/>
            <a:chExt cx="376167" cy="136570"/>
          </a:xfrm>
        </p:grpSpPr>
        <p:sp>
          <p:nvSpPr>
            <p:cNvPr id="195" name="Rectangle 194"/>
            <p:cNvSpPr/>
            <p:nvPr/>
          </p:nvSpPr>
          <p:spPr>
            <a:xfrm>
              <a:off x="3785798" y="3202929"/>
              <a:ext cx="73819" cy="13657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3861385" y="3202929"/>
              <a:ext cx="73819" cy="13657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3936972" y="3202929"/>
              <a:ext cx="73819" cy="13657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Rectangle 197"/>
            <p:cNvSpPr/>
            <p:nvPr/>
          </p:nvSpPr>
          <p:spPr>
            <a:xfrm>
              <a:off x="4012559" y="3202929"/>
              <a:ext cx="73819" cy="13657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Rectangle 198"/>
            <p:cNvSpPr/>
            <p:nvPr/>
          </p:nvSpPr>
          <p:spPr>
            <a:xfrm>
              <a:off x="4088146" y="3202929"/>
              <a:ext cx="73819" cy="13657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0" name="TextBox 199"/>
          <p:cNvSpPr txBox="1"/>
          <p:nvPr/>
        </p:nvSpPr>
        <p:spPr>
          <a:xfrm>
            <a:off x="4702249" y="5158317"/>
            <a:ext cx="113364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700" i="1" dirty="0" err="1" smtClean="0">
                <a:solidFill>
                  <a:schemeClr val="bg1"/>
                </a:solidFill>
              </a:rPr>
              <a:t>timestamped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input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values</a:t>
            </a:r>
            <a:endParaRPr lang="en-US" sz="700" i="1" dirty="0">
              <a:solidFill>
                <a:schemeClr val="bg1"/>
              </a:solidFill>
            </a:endParaRPr>
          </a:p>
        </p:txBody>
      </p:sp>
      <p:cxnSp>
        <p:nvCxnSpPr>
          <p:cNvPr id="201" name="Straight Arrow Connector 200"/>
          <p:cNvCxnSpPr/>
          <p:nvPr/>
        </p:nvCxnSpPr>
        <p:spPr>
          <a:xfrm>
            <a:off x="5360206" y="5383214"/>
            <a:ext cx="401603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Arrow Connector 201"/>
          <p:cNvCxnSpPr/>
          <p:nvPr/>
        </p:nvCxnSpPr>
        <p:spPr>
          <a:xfrm>
            <a:off x="4783116" y="5383214"/>
            <a:ext cx="142875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Arrow Connector 202"/>
          <p:cNvCxnSpPr/>
          <p:nvPr/>
        </p:nvCxnSpPr>
        <p:spPr>
          <a:xfrm>
            <a:off x="5549873" y="5659344"/>
            <a:ext cx="211936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Arrow Connector 203"/>
          <p:cNvCxnSpPr/>
          <p:nvPr/>
        </p:nvCxnSpPr>
        <p:spPr>
          <a:xfrm>
            <a:off x="4783116" y="5659344"/>
            <a:ext cx="577090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Arrow Connector 204"/>
          <p:cNvCxnSpPr/>
          <p:nvPr/>
        </p:nvCxnSpPr>
        <p:spPr>
          <a:xfrm flipH="1">
            <a:off x="4783116" y="5102950"/>
            <a:ext cx="978693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Arrow Connector 205"/>
          <p:cNvCxnSpPr/>
          <p:nvPr/>
        </p:nvCxnSpPr>
        <p:spPr>
          <a:xfrm flipH="1">
            <a:off x="4782755" y="6106881"/>
            <a:ext cx="978693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Arrow Connector 206"/>
          <p:cNvCxnSpPr/>
          <p:nvPr/>
        </p:nvCxnSpPr>
        <p:spPr>
          <a:xfrm flipV="1">
            <a:off x="5472125" y="5383214"/>
            <a:ext cx="0" cy="183306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sysDot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Arrow Connector 207"/>
          <p:cNvCxnSpPr/>
          <p:nvPr/>
        </p:nvCxnSpPr>
        <p:spPr>
          <a:xfrm>
            <a:off x="6802416" y="5377524"/>
            <a:ext cx="324000" cy="0"/>
          </a:xfrm>
          <a:prstGeom prst="straightConnector1">
            <a:avLst/>
          </a:prstGeom>
          <a:ln w="28575">
            <a:solidFill>
              <a:srgbClr val="BDD7EE"/>
            </a:solidFill>
            <a:prstDash val="sysDot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Arrow Connector 208"/>
          <p:cNvCxnSpPr/>
          <p:nvPr/>
        </p:nvCxnSpPr>
        <p:spPr>
          <a:xfrm flipH="1">
            <a:off x="6802416" y="6102118"/>
            <a:ext cx="324000" cy="0"/>
          </a:xfrm>
          <a:prstGeom prst="straightConnector1">
            <a:avLst/>
          </a:prstGeom>
          <a:ln w="28575">
            <a:solidFill>
              <a:srgbClr val="BDD7EE"/>
            </a:solidFill>
            <a:prstDash val="sysDot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Arrow Connector 209"/>
          <p:cNvCxnSpPr/>
          <p:nvPr/>
        </p:nvCxnSpPr>
        <p:spPr>
          <a:xfrm>
            <a:off x="6802416" y="5659512"/>
            <a:ext cx="324000" cy="0"/>
          </a:xfrm>
          <a:prstGeom prst="straightConnector1">
            <a:avLst/>
          </a:prstGeom>
          <a:ln w="28575">
            <a:solidFill>
              <a:srgbClr val="BDD7EE"/>
            </a:solidFill>
            <a:prstDash val="sysDot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Arrow Connector 210"/>
          <p:cNvCxnSpPr/>
          <p:nvPr/>
        </p:nvCxnSpPr>
        <p:spPr>
          <a:xfrm>
            <a:off x="6802416" y="5102950"/>
            <a:ext cx="324000" cy="0"/>
          </a:xfrm>
          <a:prstGeom prst="straightConnector1">
            <a:avLst/>
          </a:prstGeom>
          <a:ln w="28575">
            <a:solidFill>
              <a:srgbClr val="BDD7EE"/>
            </a:solidFill>
            <a:prstDash val="sysDot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Rectangle 211"/>
          <p:cNvSpPr/>
          <p:nvPr/>
        </p:nvSpPr>
        <p:spPr>
          <a:xfrm>
            <a:off x="7432397" y="4163869"/>
            <a:ext cx="972000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900" dirty="0" err="1" smtClean="0"/>
              <a:t>Ctor</a:t>
            </a:r>
            <a:r>
              <a:rPr lang="en-US" sz="900" dirty="0" smtClean="0"/>
              <a:t>: path : string</a:t>
            </a:r>
            <a:endParaRPr lang="en-US" sz="900" dirty="0"/>
          </a:p>
        </p:txBody>
      </p:sp>
      <p:sp>
        <p:nvSpPr>
          <p:cNvPr id="213" name="Rectangle 212"/>
          <p:cNvSpPr/>
          <p:nvPr/>
        </p:nvSpPr>
        <p:spPr>
          <a:xfrm>
            <a:off x="7436792" y="4484962"/>
            <a:ext cx="972000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900" dirty="0" smtClean="0"/>
              <a:t>… </a:t>
            </a:r>
            <a:r>
              <a:rPr lang="en-US" sz="900" dirty="0" err="1" smtClean="0"/>
              <a:t>create_dllfmu</a:t>
            </a:r>
            <a:r>
              <a:rPr lang="en-US" sz="900" dirty="0" smtClean="0"/>
              <a:t> …</a:t>
            </a:r>
            <a:endParaRPr lang="en-US" sz="900" dirty="0"/>
          </a:p>
        </p:txBody>
      </p:sp>
      <p:sp>
        <p:nvSpPr>
          <p:cNvPr id="215" name="Down Arrow 214"/>
          <p:cNvSpPr/>
          <p:nvPr/>
        </p:nvSpPr>
        <p:spPr>
          <a:xfrm>
            <a:off x="7774471" y="4677506"/>
            <a:ext cx="290513" cy="100012"/>
          </a:xfrm>
          <a:prstGeom prst="downArrow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Down Arrow 215"/>
          <p:cNvSpPr/>
          <p:nvPr/>
        </p:nvSpPr>
        <p:spPr>
          <a:xfrm>
            <a:off x="7774471" y="4355409"/>
            <a:ext cx="290513" cy="100012"/>
          </a:xfrm>
          <a:prstGeom prst="downArrow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2884217" y="1535663"/>
            <a:ext cx="78251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 err="1" smtClean="0">
                <a:solidFill>
                  <a:schemeClr val="bg1"/>
                </a:solidFill>
              </a:rPr>
              <a:t>Application</a:t>
            </a:r>
            <a:r>
              <a:rPr lang="de-DE" sz="900" dirty="0">
                <a:solidFill>
                  <a:schemeClr val="bg1"/>
                </a:solidFill>
              </a:rPr>
              <a:t/>
            </a:r>
            <a:br>
              <a:rPr lang="de-DE" sz="900" dirty="0">
                <a:solidFill>
                  <a:schemeClr val="bg1"/>
                </a:solidFill>
              </a:rPr>
            </a:br>
            <a:r>
              <a:rPr lang="de-DE" sz="900" dirty="0" err="1" smtClean="0">
                <a:solidFill>
                  <a:schemeClr val="bg1"/>
                </a:solidFill>
              </a:rPr>
              <a:t>code</a:t>
            </a:r>
            <a:endParaRPr lang="de-DE" sz="900" dirty="0" smtClean="0">
              <a:solidFill>
                <a:schemeClr val="bg1"/>
              </a:solidFill>
            </a:endParaRPr>
          </a:p>
          <a:p>
            <a:r>
              <a:rPr lang="de-DE" sz="900" dirty="0" smtClean="0">
                <a:solidFill>
                  <a:schemeClr val="bg1"/>
                </a:solidFill>
              </a:rPr>
              <a:t>{</a:t>
            </a:r>
          </a:p>
          <a:p>
            <a:r>
              <a:rPr lang="de-DE" sz="900" dirty="0" smtClean="0">
                <a:solidFill>
                  <a:schemeClr val="bg1"/>
                </a:solidFill>
              </a:rPr>
              <a:t>     …</a:t>
            </a:r>
          </a:p>
          <a:p>
            <a:r>
              <a:rPr lang="de-DE" sz="900" dirty="0" smtClean="0">
                <a:solidFill>
                  <a:schemeClr val="bg1"/>
                </a:solidFill>
              </a:rPr>
              <a:t>     …</a:t>
            </a:r>
          </a:p>
          <a:p>
            <a:r>
              <a:rPr lang="de-DE" sz="900" dirty="0" smtClean="0">
                <a:solidFill>
                  <a:schemeClr val="bg1"/>
                </a:solidFill>
              </a:rPr>
              <a:t>     …</a:t>
            </a:r>
          </a:p>
          <a:p>
            <a:r>
              <a:rPr lang="de-DE" sz="900" dirty="0" smtClean="0">
                <a:solidFill>
                  <a:schemeClr val="bg1"/>
                </a:solidFill>
              </a:rPr>
              <a:t>}</a:t>
            </a:r>
            <a:endParaRPr lang="en-US" sz="900" dirty="0">
              <a:solidFill>
                <a:schemeClr val="bg1"/>
              </a:solidFill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 flipV="1">
            <a:off x="3345741" y="1765311"/>
            <a:ext cx="504000" cy="251998"/>
          </a:xfrm>
          <a:prstGeom prst="straightConnector1">
            <a:avLst/>
          </a:prstGeom>
          <a:ln w="28575">
            <a:solidFill>
              <a:srgbClr val="C5E0B4"/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flipV="1">
            <a:off x="3345741" y="2031919"/>
            <a:ext cx="504000" cy="98048"/>
          </a:xfrm>
          <a:prstGeom prst="straightConnector1">
            <a:avLst/>
          </a:prstGeom>
          <a:ln w="28575">
            <a:solidFill>
              <a:srgbClr val="C5E0B4"/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3345741" y="2254086"/>
            <a:ext cx="504000" cy="53903"/>
          </a:xfrm>
          <a:prstGeom prst="straightConnector1">
            <a:avLst/>
          </a:prstGeom>
          <a:ln w="28575">
            <a:solidFill>
              <a:srgbClr val="C5E0B4"/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3345741" y="2346888"/>
            <a:ext cx="504000" cy="417782"/>
          </a:xfrm>
          <a:prstGeom prst="straightConnector1">
            <a:avLst/>
          </a:prstGeom>
          <a:ln w="28575">
            <a:solidFill>
              <a:srgbClr val="C5E0B4"/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Rectangle 219"/>
          <p:cNvSpPr/>
          <p:nvPr/>
        </p:nvSpPr>
        <p:spPr>
          <a:xfrm>
            <a:off x="3855374" y="752605"/>
            <a:ext cx="4937760" cy="2265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L-Shape 220"/>
          <p:cNvSpPr/>
          <p:nvPr/>
        </p:nvSpPr>
        <p:spPr>
          <a:xfrm rot="5400000">
            <a:off x="5291103" y="-477613"/>
            <a:ext cx="2067629" cy="4737618"/>
          </a:xfrm>
          <a:prstGeom prst="corner">
            <a:avLst>
              <a:gd name="adj1" fmla="val 87286"/>
              <a:gd name="adj2" fmla="val 113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dirty="0"/>
          </a:p>
        </p:txBody>
      </p:sp>
      <p:sp>
        <p:nvSpPr>
          <p:cNvPr id="222" name="L-Shape 221"/>
          <p:cNvSpPr/>
          <p:nvPr/>
        </p:nvSpPr>
        <p:spPr>
          <a:xfrm rot="5400000">
            <a:off x="6395961" y="627241"/>
            <a:ext cx="1748540" cy="2846993"/>
          </a:xfrm>
          <a:prstGeom prst="corner">
            <a:avLst>
              <a:gd name="adj1" fmla="val 69418"/>
              <a:gd name="adj2" fmla="val 113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dirty="0"/>
          </a:p>
        </p:txBody>
      </p:sp>
      <p:sp>
        <p:nvSpPr>
          <p:cNvPr id="223" name="Rectangle 222"/>
          <p:cNvSpPr/>
          <p:nvPr/>
        </p:nvSpPr>
        <p:spPr>
          <a:xfrm>
            <a:off x="7145728" y="1466980"/>
            <a:ext cx="1548000" cy="1458026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de-DE" sz="1300" dirty="0" err="1" smtClean="0">
                <a:solidFill>
                  <a:schemeClr val="bg1"/>
                </a:solidFill>
              </a:rPr>
              <a:t>Application</a:t>
            </a:r>
            <a:endParaRPr lang="en-US" sz="1300" dirty="0" smtClean="0">
              <a:solidFill>
                <a:schemeClr val="bg1"/>
              </a:solidFill>
            </a:endParaRPr>
          </a:p>
          <a:p>
            <a:pPr algn="ctr"/>
            <a:r>
              <a:rPr lang="en-US" sz="1300" dirty="0" smtClean="0">
                <a:solidFill>
                  <a:schemeClr val="bg1"/>
                </a:solidFill>
              </a:rPr>
              <a:t>FMU</a:t>
            </a:r>
          </a:p>
          <a:p>
            <a:pPr algn="ctr"/>
            <a:r>
              <a:rPr lang="en-US" sz="700" i="1" dirty="0" smtClean="0">
                <a:solidFill>
                  <a:schemeClr val="bg1"/>
                </a:solidFill>
              </a:rPr>
              <a:t>A zip file with shared library</a:t>
            </a:r>
            <a:br>
              <a:rPr lang="en-US" sz="700" i="1" dirty="0" smtClean="0">
                <a:solidFill>
                  <a:schemeClr val="bg1"/>
                </a:solidFill>
              </a:rPr>
            </a:br>
            <a:r>
              <a:rPr lang="en-US" sz="700" i="1" dirty="0" smtClean="0">
                <a:solidFill>
                  <a:schemeClr val="bg1"/>
                </a:solidFill>
              </a:rPr>
              <a:t>and XML-based description of:</a:t>
            </a:r>
          </a:p>
          <a:p>
            <a:pPr defTabSz="357188"/>
            <a:r>
              <a:rPr lang="en-US" sz="700" i="1" dirty="0" smtClean="0">
                <a:solidFill>
                  <a:schemeClr val="bg1"/>
                </a:solidFill>
              </a:rPr>
              <a:t>	- input variables</a:t>
            </a:r>
            <a:r>
              <a:rPr lang="en-US" sz="700" i="1" dirty="0">
                <a:solidFill>
                  <a:schemeClr val="bg1"/>
                </a:solidFill>
              </a:rPr>
              <a:t/>
            </a:r>
            <a:br>
              <a:rPr lang="en-US" sz="700" i="1" dirty="0">
                <a:solidFill>
                  <a:schemeClr val="bg1"/>
                </a:solidFill>
              </a:rPr>
            </a:br>
            <a:r>
              <a:rPr lang="en-US" sz="700" i="1" dirty="0" smtClean="0">
                <a:solidFill>
                  <a:schemeClr val="bg1"/>
                </a:solidFill>
              </a:rPr>
              <a:t>	- output variables</a:t>
            </a:r>
            <a:br>
              <a:rPr lang="en-US" sz="700" i="1" dirty="0" smtClean="0">
                <a:solidFill>
                  <a:schemeClr val="bg1"/>
                </a:solidFill>
              </a:rPr>
            </a:br>
            <a:r>
              <a:rPr lang="en-US" sz="700" i="1" dirty="0" smtClean="0">
                <a:solidFill>
                  <a:schemeClr val="bg1"/>
                </a:solidFill>
              </a:rPr>
              <a:t>	- parameters</a:t>
            </a:r>
          </a:p>
          <a:p>
            <a:pPr defTabSz="357188"/>
            <a:r>
              <a:rPr lang="de-DE" sz="700" i="1" dirty="0">
                <a:solidFill>
                  <a:schemeClr val="bg1"/>
                </a:solidFill>
              </a:rPr>
              <a:t>	</a:t>
            </a:r>
            <a:r>
              <a:rPr lang="de-DE" sz="700" i="1" dirty="0" smtClean="0">
                <a:solidFill>
                  <a:schemeClr val="bg1"/>
                </a:solidFill>
              </a:rPr>
              <a:t>- …</a:t>
            </a:r>
            <a:endParaRPr lang="en-US" sz="700" i="1" dirty="0">
              <a:solidFill>
                <a:schemeClr val="bg1"/>
              </a:solidFill>
            </a:endParaRPr>
          </a:p>
        </p:txBody>
      </p:sp>
      <p:sp>
        <p:nvSpPr>
          <p:cNvPr id="224" name="Rectangle 223"/>
          <p:cNvSpPr/>
          <p:nvPr/>
        </p:nvSpPr>
        <p:spPr>
          <a:xfrm>
            <a:off x="5802539" y="1680868"/>
            <a:ext cx="969199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smtClean="0"/>
              <a:t>fmi2_get_variable</a:t>
            </a:r>
            <a:endParaRPr lang="en-US" sz="900" dirty="0"/>
          </a:p>
        </p:txBody>
      </p:sp>
      <p:sp>
        <p:nvSpPr>
          <p:cNvPr id="225" name="Rectangle 224"/>
          <p:cNvSpPr/>
          <p:nvPr/>
        </p:nvSpPr>
        <p:spPr>
          <a:xfrm>
            <a:off x="5802539" y="1958591"/>
            <a:ext cx="969199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smtClean="0"/>
              <a:t>fmi2_set_real</a:t>
            </a:r>
            <a:endParaRPr lang="en-US" sz="900" dirty="0"/>
          </a:p>
        </p:txBody>
      </p:sp>
      <p:sp>
        <p:nvSpPr>
          <p:cNvPr id="226" name="Rectangle 225"/>
          <p:cNvSpPr/>
          <p:nvPr/>
        </p:nvSpPr>
        <p:spPr>
          <a:xfrm>
            <a:off x="5802539" y="2236314"/>
            <a:ext cx="969199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smtClean="0"/>
              <a:t>fmi2_do_step</a:t>
            </a:r>
            <a:endParaRPr lang="en-US" sz="900" dirty="0"/>
          </a:p>
        </p:txBody>
      </p:sp>
      <p:sp>
        <p:nvSpPr>
          <p:cNvPr id="227" name="Rectangle 226"/>
          <p:cNvSpPr/>
          <p:nvPr/>
        </p:nvSpPr>
        <p:spPr>
          <a:xfrm>
            <a:off x="5802539" y="2682723"/>
            <a:ext cx="969199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smtClean="0"/>
              <a:t>fmi2_get_real</a:t>
            </a:r>
            <a:endParaRPr lang="en-US" sz="900" dirty="0"/>
          </a:p>
        </p:txBody>
      </p:sp>
      <p:sp>
        <p:nvSpPr>
          <p:cNvPr id="228" name="TextBox 227"/>
          <p:cNvSpPr txBox="1"/>
          <p:nvPr/>
        </p:nvSpPr>
        <p:spPr>
          <a:xfrm>
            <a:off x="6127409" y="2415952"/>
            <a:ext cx="461665" cy="251031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de-DE" dirty="0" smtClean="0">
                <a:solidFill>
                  <a:srgbClr val="1F4E79"/>
                </a:solidFill>
              </a:rPr>
              <a:t>…</a:t>
            </a:r>
            <a:endParaRPr lang="en-US" dirty="0">
              <a:solidFill>
                <a:srgbClr val="1F4E79"/>
              </a:solidFill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5783126" y="1149670"/>
            <a:ext cx="13292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300" dirty="0" smtClean="0">
                <a:solidFill>
                  <a:schemeClr val="bg1"/>
                </a:solidFill>
              </a:rPr>
              <a:t>FMI Library</a:t>
            </a:r>
          </a:p>
          <a:p>
            <a:pPr algn="ctr"/>
            <a:r>
              <a:rPr lang="en-US" sz="700" i="1" dirty="0" smtClean="0">
                <a:solidFill>
                  <a:schemeClr val="bg1"/>
                </a:solidFill>
              </a:rPr>
              <a:t>www.jmodelica.org/FMILibrary</a:t>
            </a:r>
          </a:p>
        </p:txBody>
      </p:sp>
      <p:sp>
        <p:nvSpPr>
          <p:cNvPr id="230" name="Rectangle 229"/>
          <p:cNvSpPr/>
          <p:nvPr/>
        </p:nvSpPr>
        <p:spPr>
          <a:xfrm>
            <a:off x="3900533" y="1680102"/>
            <a:ext cx="852402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err="1" smtClean="0"/>
              <a:t>getAllVariables</a:t>
            </a:r>
            <a:endParaRPr lang="en-US" sz="900" dirty="0"/>
          </a:p>
        </p:txBody>
      </p:sp>
      <p:sp>
        <p:nvSpPr>
          <p:cNvPr id="231" name="Rectangle 230"/>
          <p:cNvSpPr/>
          <p:nvPr/>
        </p:nvSpPr>
        <p:spPr>
          <a:xfrm>
            <a:off x="3900533" y="1958208"/>
            <a:ext cx="852402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err="1" smtClean="0"/>
              <a:t>setInputValue</a:t>
            </a:r>
            <a:endParaRPr lang="en-US" sz="900" dirty="0"/>
          </a:p>
        </p:txBody>
      </p:sp>
      <p:sp>
        <p:nvSpPr>
          <p:cNvPr id="232" name="Rectangle 231"/>
          <p:cNvSpPr/>
          <p:nvPr/>
        </p:nvSpPr>
        <p:spPr>
          <a:xfrm>
            <a:off x="3900533" y="2236314"/>
            <a:ext cx="852402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err="1" smtClean="0"/>
              <a:t>calcUntil</a:t>
            </a:r>
            <a:endParaRPr lang="en-US" sz="900" dirty="0"/>
          </a:p>
        </p:txBody>
      </p:sp>
      <p:sp>
        <p:nvSpPr>
          <p:cNvPr id="233" name="Rectangle 232"/>
          <p:cNvSpPr/>
          <p:nvPr/>
        </p:nvSpPr>
        <p:spPr>
          <a:xfrm>
            <a:off x="3900533" y="2682722"/>
            <a:ext cx="852402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900" dirty="0" err="1" smtClean="0"/>
              <a:t>getOutputValue</a:t>
            </a:r>
            <a:endParaRPr lang="en-US" sz="900" dirty="0"/>
          </a:p>
        </p:txBody>
      </p:sp>
      <p:sp>
        <p:nvSpPr>
          <p:cNvPr id="234" name="TextBox 233"/>
          <p:cNvSpPr txBox="1"/>
          <p:nvPr/>
        </p:nvSpPr>
        <p:spPr>
          <a:xfrm>
            <a:off x="4100326" y="2415951"/>
            <a:ext cx="461665" cy="251031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de-DE" dirty="0" smtClean="0">
                <a:solidFill>
                  <a:srgbClr val="1F4E79"/>
                </a:solidFill>
              </a:rPr>
              <a:t>…</a:t>
            </a:r>
            <a:endParaRPr lang="en-US" dirty="0">
              <a:solidFill>
                <a:srgbClr val="1F4E79"/>
              </a:solidFill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4153056" y="822084"/>
            <a:ext cx="1406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300" dirty="0" err="1" smtClean="0">
                <a:solidFill>
                  <a:schemeClr val="bg1"/>
                </a:solidFill>
              </a:rPr>
              <a:t>FMIAdapter</a:t>
            </a:r>
            <a:r>
              <a:rPr lang="de-DE" sz="1300" dirty="0" smtClean="0">
                <a:solidFill>
                  <a:schemeClr val="bg1"/>
                </a:solidFill>
              </a:rPr>
              <a:t/>
            </a:r>
            <a:br>
              <a:rPr lang="de-DE" sz="1300" dirty="0" smtClean="0">
                <a:solidFill>
                  <a:schemeClr val="bg1"/>
                </a:solidFill>
              </a:rPr>
            </a:br>
            <a:r>
              <a:rPr lang="de-DE" sz="700" i="1" dirty="0" smtClean="0">
                <a:solidFill>
                  <a:schemeClr val="bg1"/>
                </a:solidFill>
              </a:rPr>
              <a:t>C++ </a:t>
            </a:r>
            <a:r>
              <a:rPr lang="de-DE" sz="700" i="1" dirty="0" err="1" smtClean="0">
                <a:solidFill>
                  <a:schemeClr val="bg1"/>
                </a:solidFill>
              </a:rPr>
              <a:t>class</a:t>
            </a:r>
            <a:r>
              <a:rPr lang="de-DE" sz="700" i="1" dirty="0" smtClean="0">
                <a:solidFill>
                  <a:schemeClr val="bg1"/>
                </a:solidFill>
              </a:rPr>
              <a:t> in </a:t>
            </a:r>
            <a:r>
              <a:rPr lang="de-DE" sz="700" i="1" dirty="0" err="1" smtClean="0">
                <a:solidFill>
                  <a:schemeClr val="bg1"/>
                </a:solidFill>
              </a:rPr>
              <a:t>fmi_adapter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package</a:t>
            </a:r>
            <a:endParaRPr lang="en-US" sz="700" dirty="0" smtClean="0">
              <a:solidFill>
                <a:schemeClr val="bg1"/>
              </a:solidFill>
            </a:endParaRPr>
          </a:p>
        </p:txBody>
      </p:sp>
      <p:sp>
        <p:nvSpPr>
          <p:cNvPr id="236" name="Arc 235"/>
          <p:cNvSpPr/>
          <p:nvPr/>
        </p:nvSpPr>
        <p:spPr>
          <a:xfrm>
            <a:off x="5399774" y="2256680"/>
            <a:ext cx="116140" cy="116140"/>
          </a:xfrm>
          <a:prstGeom prst="arc">
            <a:avLst>
              <a:gd name="adj1" fmla="val 19342266"/>
              <a:gd name="adj2" fmla="val 16610388"/>
            </a:avLst>
          </a:prstGeom>
          <a:ln w="28575">
            <a:solidFill>
              <a:schemeClr val="bg1"/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TextBox 236"/>
          <p:cNvSpPr txBox="1"/>
          <p:nvPr/>
        </p:nvSpPr>
        <p:spPr>
          <a:xfrm>
            <a:off x="4932599" y="2339114"/>
            <a:ext cx="9108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700" i="1" dirty="0" err="1" smtClean="0">
                <a:solidFill>
                  <a:schemeClr val="bg1"/>
                </a:solidFill>
              </a:rPr>
              <a:t>run</a:t>
            </a:r>
            <a:r>
              <a:rPr lang="de-DE" sz="700" i="1" dirty="0" smtClean="0">
                <a:solidFill>
                  <a:schemeClr val="bg1"/>
                </a:solidFill>
              </a:rPr>
              <a:t> FMU </a:t>
            </a:r>
            <a:r>
              <a:rPr lang="de-DE" sz="700" i="1" dirty="0" err="1" smtClean="0">
                <a:solidFill>
                  <a:schemeClr val="bg1"/>
                </a:solidFill>
              </a:rPr>
              <a:t>simulation</a:t>
            </a:r>
            <a:r>
              <a:rPr lang="de-DE" sz="700" i="1" dirty="0">
                <a:solidFill>
                  <a:schemeClr val="bg1"/>
                </a:solidFill>
              </a:rPr>
              <a:t/>
            </a:r>
            <a:br>
              <a:rPr lang="de-DE" sz="700" i="1" dirty="0">
                <a:solidFill>
                  <a:schemeClr val="bg1"/>
                </a:solidFill>
              </a:rPr>
            </a:br>
            <a:r>
              <a:rPr lang="de-DE" sz="700" i="1" dirty="0" err="1" smtClean="0">
                <a:solidFill>
                  <a:schemeClr val="bg1"/>
                </a:solidFill>
              </a:rPr>
              <a:t>with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given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step</a:t>
            </a:r>
            <a:r>
              <a:rPr lang="de-DE" sz="700" i="1" dirty="0" smtClean="0">
                <a:solidFill>
                  <a:schemeClr val="bg1"/>
                </a:solidFill>
              </a:rPr>
              <a:t>-size</a:t>
            </a:r>
            <a:endParaRPr lang="en-US" sz="700" i="1" dirty="0">
              <a:solidFill>
                <a:schemeClr val="bg1"/>
              </a:solidFill>
            </a:endParaRPr>
          </a:p>
        </p:txBody>
      </p:sp>
      <p:grpSp>
        <p:nvGrpSpPr>
          <p:cNvPr id="238" name="Group 237"/>
          <p:cNvGrpSpPr/>
          <p:nvPr/>
        </p:nvGrpSpPr>
        <p:grpSpPr>
          <a:xfrm>
            <a:off x="4956372" y="1973847"/>
            <a:ext cx="376167" cy="136570"/>
            <a:chOff x="3785798" y="3202929"/>
            <a:chExt cx="376167" cy="136570"/>
          </a:xfrm>
        </p:grpSpPr>
        <p:sp>
          <p:nvSpPr>
            <p:cNvPr id="239" name="Rectangle 238"/>
            <p:cNvSpPr/>
            <p:nvPr/>
          </p:nvSpPr>
          <p:spPr>
            <a:xfrm>
              <a:off x="3785798" y="3202929"/>
              <a:ext cx="73819" cy="13657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Rectangle 239"/>
            <p:cNvSpPr/>
            <p:nvPr/>
          </p:nvSpPr>
          <p:spPr>
            <a:xfrm>
              <a:off x="3861385" y="3202929"/>
              <a:ext cx="73819" cy="13657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Rectangle 240"/>
            <p:cNvSpPr/>
            <p:nvPr/>
          </p:nvSpPr>
          <p:spPr>
            <a:xfrm>
              <a:off x="3936972" y="3202929"/>
              <a:ext cx="73819" cy="13657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Rectangle 241"/>
            <p:cNvSpPr/>
            <p:nvPr/>
          </p:nvSpPr>
          <p:spPr>
            <a:xfrm>
              <a:off x="4012559" y="3202929"/>
              <a:ext cx="73819" cy="13657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Rectangle 242"/>
            <p:cNvSpPr/>
            <p:nvPr/>
          </p:nvSpPr>
          <p:spPr>
            <a:xfrm>
              <a:off x="4088146" y="3202929"/>
              <a:ext cx="73819" cy="13657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4" name="TextBox 243"/>
          <p:cNvSpPr txBox="1"/>
          <p:nvPr/>
        </p:nvSpPr>
        <p:spPr>
          <a:xfrm>
            <a:off x="4702249" y="1817235"/>
            <a:ext cx="113364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700" i="1" dirty="0" err="1" smtClean="0">
                <a:solidFill>
                  <a:schemeClr val="bg1"/>
                </a:solidFill>
              </a:rPr>
              <a:t>timestamped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input</a:t>
            </a:r>
            <a:r>
              <a:rPr lang="de-DE" sz="700" i="1" dirty="0" smtClean="0">
                <a:solidFill>
                  <a:schemeClr val="bg1"/>
                </a:solidFill>
              </a:rPr>
              <a:t> </a:t>
            </a:r>
            <a:r>
              <a:rPr lang="de-DE" sz="700" i="1" dirty="0" err="1" smtClean="0">
                <a:solidFill>
                  <a:schemeClr val="bg1"/>
                </a:solidFill>
              </a:rPr>
              <a:t>values</a:t>
            </a:r>
            <a:endParaRPr lang="en-US" sz="700" i="1" dirty="0">
              <a:solidFill>
                <a:schemeClr val="bg1"/>
              </a:solidFill>
            </a:endParaRPr>
          </a:p>
        </p:txBody>
      </p:sp>
      <p:cxnSp>
        <p:nvCxnSpPr>
          <p:cNvPr id="245" name="Straight Arrow Connector 244"/>
          <p:cNvCxnSpPr/>
          <p:nvPr/>
        </p:nvCxnSpPr>
        <p:spPr>
          <a:xfrm>
            <a:off x="5360206" y="2042132"/>
            <a:ext cx="401603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Arrow Connector 245"/>
          <p:cNvCxnSpPr/>
          <p:nvPr/>
        </p:nvCxnSpPr>
        <p:spPr>
          <a:xfrm>
            <a:off x="4783116" y="2042132"/>
            <a:ext cx="142875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Straight Arrow Connector 246"/>
          <p:cNvCxnSpPr/>
          <p:nvPr/>
        </p:nvCxnSpPr>
        <p:spPr>
          <a:xfrm>
            <a:off x="5549873" y="2318262"/>
            <a:ext cx="211936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Straight Arrow Connector 247"/>
          <p:cNvCxnSpPr/>
          <p:nvPr/>
        </p:nvCxnSpPr>
        <p:spPr>
          <a:xfrm>
            <a:off x="4783116" y="2318262"/>
            <a:ext cx="577090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Arrow Connector 248"/>
          <p:cNvCxnSpPr/>
          <p:nvPr/>
        </p:nvCxnSpPr>
        <p:spPr>
          <a:xfrm flipH="1">
            <a:off x="4783116" y="1761868"/>
            <a:ext cx="978693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Straight Arrow Connector 249"/>
          <p:cNvCxnSpPr/>
          <p:nvPr/>
        </p:nvCxnSpPr>
        <p:spPr>
          <a:xfrm flipH="1">
            <a:off x="4782755" y="2765799"/>
            <a:ext cx="978693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Straight Arrow Connector 250"/>
          <p:cNvCxnSpPr/>
          <p:nvPr/>
        </p:nvCxnSpPr>
        <p:spPr>
          <a:xfrm flipV="1">
            <a:off x="5472125" y="2042132"/>
            <a:ext cx="0" cy="183306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sysDot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Arrow Connector 251"/>
          <p:cNvCxnSpPr/>
          <p:nvPr/>
        </p:nvCxnSpPr>
        <p:spPr>
          <a:xfrm>
            <a:off x="6802416" y="2036442"/>
            <a:ext cx="324000" cy="0"/>
          </a:xfrm>
          <a:prstGeom prst="straightConnector1">
            <a:avLst/>
          </a:prstGeom>
          <a:ln w="28575">
            <a:solidFill>
              <a:srgbClr val="BDD7EE"/>
            </a:solidFill>
            <a:prstDash val="sysDot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Arrow Connector 252"/>
          <p:cNvCxnSpPr/>
          <p:nvPr/>
        </p:nvCxnSpPr>
        <p:spPr>
          <a:xfrm flipH="1">
            <a:off x="6802416" y="2761036"/>
            <a:ext cx="324000" cy="0"/>
          </a:xfrm>
          <a:prstGeom prst="straightConnector1">
            <a:avLst/>
          </a:prstGeom>
          <a:ln w="28575">
            <a:solidFill>
              <a:srgbClr val="BDD7EE"/>
            </a:solidFill>
            <a:prstDash val="sysDot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Arrow Connector 253"/>
          <p:cNvCxnSpPr/>
          <p:nvPr/>
        </p:nvCxnSpPr>
        <p:spPr>
          <a:xfrm>
            <a:off x="6802416" y="2318430"/>
            <a:ext cx="324000" cy="0"/>
          </a:xfrm>
          <a:prstGeom prst="straightConnector1">
            <a:avLst/>
          </a:prstGeom>
          <a:ln w="28575">
            <a:solidFill>
              <a:srgbClr val="BDD7EE"/>
            </a:solidFill>
            <a:prstDash val="sysDot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Arrow Connector 254"/>
          <p:cNvCxnSpPr/>
          <p:nvPr/>
        </p:nvCxnSpPr>
        <p:spPr>
          <a:xfrm>
            <a:off x="6802416" y="1761868"/>
            <a:ext cx="324000" cy="0"/>
          </a:xfrm>
          <a:prstGeom prst="straightConnector1">
            <a:avLst/>
          </a:prstGeom>
          <a:ln w="28575">
            <a:solidFill>
              <a:srgbClr val="BDD7EE"/>
            </a:solidFill>
            <a:prstDash val="sysDot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Rectangle 255"/>
          <p:cNvSpPr/>
          <p:nvPr/>
        </p:nvSpPr>
        <p:spPr>
          <a:xfrm>
            <a:off x="7432397" y="822787"/>
            <a:ext cx="972000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900" dirty="0" err="1" smtClean="0"/>
              <a:t>Ctor</a:t>
            </a:r>
            <a:r>
              <a:rPr lang="en-US" sz="900" dirty="0" smtClean="0"/>
              <a:t>: path : string</a:t>
            </a:r>
            <a:endParaRPr lang="en-US" sz="900" dirty="0"/>
          </a:p>
        </p:txBody>
      </p:sp>
      <p:sp>
        <p:nvSpPr>
          <p:cNvPr id="257" name="Rectangle 256"/>
          <p:cNvSpPr/>
          <p:nvPr/>
        </p:nvSpPr>
        <p:spPr>
          <a:xfrm>
            <a:off x="7436792" y="1143880"/>
            <a:ext cx="972000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900" dirty="0" smtClean="0"/>
              <a:t>… </a:t>
            </a:r>
            <a:r>
              <a:rPr lang="en-US" sz="900" dirty="0" err="1" smtClean="0"/>
              <a:t>create_dllfmu</a:t>
            </a:r>
            <a:r>
              <a:rPr lang="en-US" sz="900" dirty="0" smtClean="0"/>
              <a:t> …</a:t>
            </a:r>
            <a:endParaRPr lang="en-US" sz="900" dirty="0"/>
          </a:p>
        </p:txBody>
      </p:sp>
      <p:sp>
        <p:nvSpPr>
          <p:cNvPr id="258" name="Down Arrow 257"/>
          <p:cNvSpPr/>
          <p:nvPr/>
        </p:nvSpPr>
        <p:spPr>
          <a:xfrm>
            <a:off x="7774471" y="1336424"/>
            <a:ext cx="290513" cy="100012"/>
          </a:xfrm>
          <a:prstGeom prst="downArrow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Down Arrow 258"/>
          <p:cNvSpPr/>
          <p:nvPr/>
        </p:nvSpPr>
        <p:spPr>
          <a:xfrm>
            <a:off x="7774471" y="1014327"/>
            <a:ext cx="290513" cy="100012"/>
          </a:xfrm>
          <a:prstGeom prst="downArrow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Down Arrow 216"/>
          <p:cNvSpPr/>
          <p:nvPr/>
        </p:nvSpPr>
        <p:spPr>
          <a:xfrm>
            <a:off x="7774470" y="705706"/>
            <a:ext cx="290513" cy="100012"/>
          </a:xfrm>
          <a:prstGeom prst="downArrow">
            <a:avLst/>
          </a:prstGeom>
          <a:solidFill>
            <a:srgbClr val="C5E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TextBox 218"/>
          <p:cNvSpPr txBox="1"/>
          <p:nvPr/>
        </p:nvSpPr>
        <p:spPr>
          <a:xfrm>
            <a:off x="7528431" y="547850"/>
            <a:ext cx="78258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 smtClean="0">
                <a:solidFill>
                  <a:schemeClr val="bg1"/>
                </a:solidFill>
              </a:rPr>
              <a:t>Path </a:t>
            </a:r>
            <a:r>
              <a:rPr lang="de-DE" sz="700" dirty="0" err="1" smtClean="0">
                <a:solidFill>
                  <a:schemeClr val="bg1"/>
                </a:solidFill>
              </a:rPr>
              <a:t>to</a:t>
            </a:r>
            <a:r>
              <a:rPr lang="de-DE" sz="700" dirty="0" smtClean="0">
                <a:solidFill>
                  <a:schemeClr val="bg1"/>
                </a:solidFill>
              </a:rPr>
              <a:t> FMU </a:t>
            </a:r>
            <a:r>
              <a:rPr lang="de-DE" sz="700" dirty="0" err="1" smtClean="0">
                <a:solidFill>
                  <a:schemeClr val="bg1"/>
                </a:solidFill>
              </a:rPr>
              <a:t>file</a:t>
            </a:r>
            <a:endParaRPr lang="en-US" sz="700" dirty="0">
              <a:solidFill>
                <a:schemeClr val="bg1"/>
              </a:solidFill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7432397" y="3867000"/>
            <a:ext cx="972000" cy="16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900" dirty="0" err="1" smtClean="0"/>
              <a:t>Param</a:t>
            </a:r>
            <a:r>
              <a:rPr lang="en-US" sz="900" dirty="0" smtClean="0"/>
              <a:t>: _</a:t>
            </a:r>
            <a:r>
              <a:rPr lang="en-US" sz="900" dirty="0" err="1" smtClean="0"/>
              <a:t>fmu_path</a:t>
            </a:r>
            <a:endParaRPr lang="en-US" sz="900" dirty="0"/>
          </a:p>
        </p:txBody>
      </p:sp>
      <p:sp>
        <p:nvSpPr>
          <p:cNvPr id="174" name="Down Arrow 173"/>
          <p:cNvSpPr/>
          <p:nvPr/>
        </p:nvSpPr>
        <p:spPr>
          <a:xfrm>
            <a:off x="7774470" y="4046068"/>
            <a:ext cx="290513" cy="100012"/>
          </a:xfrm>
          <a:prstGeom prst="downArrow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5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</Words>
  <Application>Microsoft Office PowerPoint</Application>
  <PresentationFormat>Widescreen</PresentationFormat>
  <Paragraphs>66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BOSCH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Ralph Lange</dc:creator>
  <cp:lastModifiedBy>Ralph Lange</cp:lastModifiedBy>
  <cp:revision>65</cp:revision>
  <dcterms:created xsi:type="dcterms:W3CDTF">2018-03-26T12:11:10Z</dcterms:created>
  <dcterms:modified xsi:type="dcterms:W3CDTF">2018-07-13T11:11:22Z</dcterms:modified>
</cp:coreProperties>
</file>